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notesMasterIdLst>
    <p:notesMasterId r:id="rId21"/>
  </p:notesMasterIdLst>
  <p:handoutMasterIdLst>
    <p:handoutMasterId r:id="rId22"/>
  </p:handoutMasterIdLst>
  <p:sldIdLst>
    <p:sldId id="415" r:id="rId3"/>
    <p:sldId id="266" r:id="rId4"/>
    <p:sldId id="27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407" r:id="rId14"/>
    <p:sldId id="324" r:id="rId15"/>
    <p:sldId id="408" r:id="rId16"/>
    <p:sldId id="410" r:id="rId17"/>
    <p:sldId id="416" r:id="rId18"/>
    <p:sldId id="413" r:id="rId19"/>
    <p:sldId id="3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A8D"/>
    <a:srgbClr val="F8F8F8"/>
    <a:srgbClr val="EAEAEA"/>
    <a:srgbClr val="D9D9D9"/>
    <a:srgbClr val="FDFDFD"/>
    <a:srgbClr val="FFFFFF"/>
    <a:srgbClr val="DE29A5"/>
    <a:srgbClr val="DF28A4"/>
    <a:srgbClr val="B757C7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>
        <p:guide orient="horz" pos="10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C81-53AE-4BDA-A915-1E7E9B505BDC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D5980-4D55-4E24-B69D-3371A607C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4B360-4531-4611-93BC-12D6E8191C5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C80B7-2747-4771-940D-1A1D9FAF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43334" y="105221"/>
            <a:ext cx="1835649" cy="1017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49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38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4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243334" y="105221"/>
            <a:ext cx="1835649" cy="1017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6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56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6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6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73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3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213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7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360087" y="2099850"/>
            <a:ext cx="3471826" cy="347182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5800" y="2099850"/>
            <a:ext cx="3471826" cy="347182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34374" y="2099850"/>
            <a:ext cx="3471826" cy="347182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897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060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104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61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80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54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39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2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81855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81855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026661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026661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071466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071466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116271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7116271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9161075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161075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1205883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11205883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-1062952" y="-7496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-1062952" y="1828799"/>
            <a:ext cx="2044805" cy="183629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3665093"/>
            <a:ext cx="12192000" cy="31929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6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5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0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55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135624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35624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790700" y="68580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3474720"/>
            <a:ext cx="4265677" cy="269748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97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91665" y="694448"/>
            <a:ext cx="2108886" cy="23916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92414" y="3086100"/>
            <a:ext cx="2108886" cy="3086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922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92414" y="3086100"/>
            <a:ext cx="2108886" cy="3086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41557" y="685800"/>
            <a:ext cx="2108886" cy="3086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3086100"/>
            <a:ext cx="2108886" cy="3086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3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790699" y="3429000"/>
            <a:ext cx="2865738" cy="27432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663131" y="685800"/>
            <a:ext cx="2865738" cy="27432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528869" y="3429000"/>
            <a:ext cx="2865738" cy="27432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77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2866768"/>
            <a:ext cx="8610600" cy="112446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87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1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0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179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58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730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46" y="3626068"/>
            <a:ext cx="2827708" cy="5764926"/>
          </a:xfrm>
          <a:prstGeom prst="rect">
            <a:avLst/>
          </a:prstGeom>
        </p:spPr>
      </p:pic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867207" y="4357948"/>
            <a:ext cx="2452498" cy="433560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77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156610" y="261841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496986" y="261841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790700" y="261841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8862898" y="2618414"/>
            <a:ext cx="1538402" cy="2730998"/>
          </a:xfrm>
          <a:prstGeom prst="roundRect">
            <a:avLst>
              <a:gd name="adj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5" y="2160820"/>
            <a:ext cx="1781850" cy="3632707"/>
          </a:xfrm>
          <a:prstGeom prst="rect">
            <a:avLst/>
          </a:prstGeom>
          <a:effectLst/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27672" y="2618414"/>
            <a:ext cx="1538402" cy="273099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07" y="3536414"/>
            <a:ext cx="2179621" cy="4443652"/>
          </a:xfrm>
          <a:prstGeom prst="rect">
            <a:avLst/>
          </a:prstGeom>
          <a:effectLst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50" y="3274540"/>
            <a:ext cx="2354068" cy="4679611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318194" y="4080739"/>
            <a:ext cx="1898127" cy="33624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683638" y="3696393"/>
            <a:ext cx="2189830" cy="388771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453989" y="3502568"/>
            <a:ext cx="660400" cy="133927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95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342" y="-963827"/>
            <a:ext cx="5339879" cy="9127998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86" y="1512392"/>
            <a:ext cx="1942648" cy="3960529"/>
          </a:xfrm>
          <a:prstGeom prst="rect">
            <a:avLst/>
          </a:prstGeom>
          <a:effectLst/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9988" y="1999166"/>
            <a:ext cx="1727361" cy="30079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29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00984" y="4215384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553" y="3076055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685085" y="820709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487042" y="-311247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1" y="2213356"/>
            <a:ext cx="5203862" cy="3360312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16275" y="1791063"/>
            <a:ext cx="1901952" cy="39319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3" y="-677528"/>
            <a:ext cx="2179780" cy="42582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3" y="1094122"/>
            <a:ext cx="2179780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977" y="-392322"/>
            <a:ext cx="2179780" cy="4258277"/>
          </a:xfrm>
          <a:prstGeom prst="rect">
            <a:avLst/>
          </a:prstGeom>
        </p:spPr>
      </p:pic>
      <p:sp>
        <p:nvSpPr>
          <p:cNvPr id="3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246988" y="-22859"/>
            <a:ext cx="1659300" cy="2948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99985" y="1748790"/>
            <a:ext cx="1659300" cy="2948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326256" y="262890"/>
            <a:ext cx="1659300" cy="29489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092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69616" y="628716"/>
            <a:ext cx="4939393" cy="6858000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88" y="2191658"/>
            <a:ext cx="1998958" cy="407533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19" y="1941731"/>
            <a:ext cx="2175811" cy="4325257"/>
          </a:xfrm>
          <a:prstGeom prst="rect">
            <a:avLst/>
          </a:prstGeom>
          <a:effectLst/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08" y="4040025"/>
            <a:ext cx="1243445" cy="2404317"/>
          </a:xfrm>
          <a:prstGeom prst="rect">
            <a:avLst/>
          </a:prstGeom>
          <a:effectLst/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894174" y="2693775"/>
            <a:ext cx="1771047" cy="3113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265039" y="2323070"/>
            <a:ext cx="2001318" cy="3574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822122" y="4762702"/>
            <a:ext cx="774384" cy="9632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872151" y="2075937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904735" y="2154587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31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416531"/>
            <a:ext cx="10058400" cy="6030254"/>
          </a:xfrm>
          <a:prstGeom prst="rect">
            <a:avLst/>
          </a:prstGeom>
          <a:effectLst/>
        </p:spPr>
      </p:pic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235209" y="3875315"/>
            <a:ext cx="7725220" cy="47951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00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6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04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Drag &amp; Drop Image</a:t>
            </a:r>
            <a:endParaRPr lang="en-US"/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47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862854-72E2-4812-AAC3-CDAA3CDA869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FE7A5C-27E3-4675-93CC-32B7D53CA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slideLayout" Target="../slideLayouts/slideLayout56.xml"/><Relationship Id="rId47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4.xml"/><Relationship Id="rId45" Type="http://schemas.openxmlformats.org/officeDocument/2006/relationships/slideLayout" Target="../slideLayouts/slideLayout59.xml"/><Relationship Id="rId53" Type="http://schemas.openxmlformats.org/officeDocument/2006/relationships/slideLayout" Target="../slideLayouts/slideLayout67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58.xml"/><Relationship Id="rId52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slideLayout" Target="../slideLayouts/slideLayout57.xml"/><Relationship Id="rId48" Type="http://schemas.openxmlformats.org/officeDocument/2006/relationships/slideLayout" Target="../slideLayouts/slideLayout62.xml"/><Relationship Id="rId8" Type="http://schemas.openxmlformats.org/officeDocument/2006/relationships/slideLayout" Target="../slideLayouts/slideLayout22.xml"/><Relationship Id="rId51" Type="http://schemas.openxmlformats.org/officeDocument/2006/relationships/slideLayout" Target="../slideLayouts/slideLayout65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4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34.xml"/><Relationship Id="rId41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68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4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31" y="123290"/>
            <a:ext cx="1697370" cy="94242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41994"/>
            <a:ext cx="12192000" cy="116006"/>
          </a:xfrm>
          <a:prstGeom prst="rect">
            <a:avLst/>
          </a:prstGeom>
          <a:gradFill>
            <a:gsLst>
              <a:gs pos="0">
                <a:srgbClr val="EB0A8D"/>
              </a:gs>
              <a:gs pos="100000">
                <a:srgbClr val="B757C7">
                  <a:lumMod val="84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  <p:sldLayoutId id="2147483687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41994"/>
            <a:ext cx="12192000" cy="116006"/>
          </a:xfrm>
          <a:prstGeom prst="rect">
            <a:avLst/>
          </a:prstGeom>
          <a:gradFill>
            <a:gsLst>
              <a:gs pos="0">
                <a:srgbClr val="EB0A8D"/>
              </a:gs>
              <a:gs pos="100000">
                <a:srgbClr val="B757C7">
                  <a:lumMod val="84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  <p:sldLayoutId id="2147483762" r:id="rId38"/>
    <p:sldLayoutId id="2147483763" r:id="rId39"/>
    <p:sldLayoutId id="2147483764" r:id="rId40"/>
    <p:sldLayoutId id="2147483765" r:id="rId41"/>
    <p:sldLayoutId id="2147483766" r:id="rId42"/>
    <p:sldLayoutId id="2147483767" r:id="rId43"/>
    <p:sldLayoutId id="2147483768" r:id="rId44"/>
    <p:sldLayoutId id="2147483769" r:id="rId45"/>
    <p:sldLayoutId id="2147483770" r:id="rId46"/>
    <p:sldLayoutId id="2147483771" r:id="rId47"/>
    <p:sldLayoutId id="2147483772" r:id="rId48"/>
    <p:sldLayoutId id="2147483773" r:id="rId49"/>
    <p:sldLayoutId id="2147483774" r:id="rId50"/>
    <p:sldLayoutId id="2147483775" r:id="rId51"/>
    <p:sldLayoutId id="2147483776" r:id="rId52"/>
    <p:sldLayoutId id="2147483777" r:id="rId53"/>
    <p:sldLayoutId id="2147483778" r:id="rId5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12" Type="http://schemas.openxmlformats.org/officeDocument/2006/relationships/image" Target="../media/image53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99460"/>
            <a:ext cx="12192000" cy="4229101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 rot="9013392">
            <a:off x="8022486" y="1367161"/>
            <a:ext cx="4047575" cy="394280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82" y="1991229"/>
            <a:ext cx="3414665" cy="1895903"/>
          </a:xfrm>
          <a:prstGeom prst="rect">
            <a:avLst/>
          </a:prstGeom>
        </p:spPr>
      </p:pic>
      <p:sp>
        <p:nvSpPr>
          <p:cNvPr id="6" name="AutoShape 1"/>
          <p:cNvSpPr>
            <a:spLocks/>
          </p:cNvSpPr>
          <p:nvPr/>
        </p:nvSpPr>
        <p:spPr bwMode="auto">
          <a:xfrm rot="10003905">
            <a:off x="6460281" y="44111"/>
            <a:ext cx="6508269" cy="633980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381000" cap="flat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0700" y="2839164"/>
            <a:ext cx="3684814" cy="497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Corporate Profile</a:t>
            </a:r>
            <a:endParaRPr lang="en-US" sz="24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790700" y="355529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47" y="432784"/>
            <a:ext cx="9260541" cy="106026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Our Alliances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partnering with the best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30263" y="2535840"/>
            <a:ext cx="1995684" cy="387484"/>
            <a:chOff x="2428437" y="4749588"/>
            <a:chExt cx="1995684" cy="387484"/>
          </a:xfrm>
        </p:grpSpPr>
        <p:sp>
          <p:nvSpPr>
            <p:cNvPr id="12" name="TextBox 11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United States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961821" y="2535840"/>
            <a:ext cx="1995684" cy="354463"/>
            <a:chOff x="2499877" y="4749588"/>
            <a:chExt cx="1995684" cy="354463"/>
          </a:xfrm>
        </p:grpSpPr>
        <p:sp>
          <p:nvSpPr>
            <p:cNvPr id="16" name="TextBox 15"/>
            <p:cNvSpPr txBox="1"/>
            <p:nvPr/>
          </p:nvSpPr>
          <p:spPr>
            <a:xfrm>
              <a:off x="2499877" y="4813907"/>
              <a:ext cx="1995684" cy="29014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Europe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193363" y="2535840"/>
            <a:ext cx="1995684" cy="387484"/>
            <a:chOff x="2471301" y="4749588"/>
            <a:chExt cx="1995684" cy="387484"/>
          </a:xfrm>
        </p:grpSpPr>
        <p:sp>
          <p:nvSpPr>
            <p:cNvPr id="20" name="TextBox 19"/>
            <p:cNvSpPr txBox="1"/>
            <p:nvPr/>
          </p:nvSpPr>
          <p:spPr>
            <a:xfrm>
              <a:off x="2471301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Europe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453481" y="2535553"/>
            <a:ext cx="1995684" cy="387484"/>
            <a:chOff x="2471301" y="4749588"/>
            <a:chExt cx="1995684" cy="387484"/>
          </a:xfrm>
        </p:grpSpPr>
        <p:sp>
          <p:nvSpPr>
            <p:cNvPr id="24" name="TextBox 23"/>
            <p:cNvSpPr txBox="1"/>
            <p:nvPr/>
          </p:nvSpPr>
          <p:spPr>
            <a:xfrm>
              <a:off x="2471301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Germany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670735" y="2535553"/>
            <a:ext cx="1995684" cy="387484"/>
            <a:chOff x="2428437" y="4749588"/>
            <a:chExt cx="1995684" cy="387484"/>
          </a:xfrm>
        </p:grpSpPr>
        <p:sp>
          <p:nvSpPr>
            <p:cNvPr id="43" name="TextBox 42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Singapore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46131" y="4064470"/>
            <a:ext cx="1995684" cy="387484"/>
            <a:chOff x="2428437" y="4749588"/>
            <a:chExt cx="1995684" cy="387484"/>
          </a:xfrm>
        </p:grpSpPr>
        <p:sp>
          <p:nvSpPr>
            <p:cNvPr id="46" name="TextBox 45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Denmark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63401" y="4064470"/>
            <a:ext cx="1995684" cy="387484"/>
            <a:chOff x="2428437" y="4749588"/>
            <a:chExt cx="1995684" cy="387484"/>
          </a:xfrm>
        </p:grpSpPr>
        <p:sp>
          <p:nvSpPr>
            <p:cNvPr id="49" name="TextBox 48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United States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169077" y="4059732"/>
            <a:ext cx="1995684" cy="387484"/>
            <a:chOff x="2428437" y="4749588"/>
            <a:chExt cx="1995684" cy="387484"/>
          </a:xfrm>
        </p:grpSpPr>
        <p:sp>
          <p:nvSpPr>
            <p:cNvPr id="55" name="TextBox 54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China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429195" y="4059732"/>
            <a:ext cx="1995684" cy="387484"/>
            <a:chOff x="2428437" y="4749588"/>
            <a:chExt cx="1995684" cy="387484"/>
          </a:xfrm>
        </p:grpSpPr>
        <p:sp>
          <p:nvSpPr>
            <p:cNvPr id="58" name="TextBox 57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Spain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7" y="3307854"/>
            <a:ext cx="1433117" cy="34924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1" y="3069137"/>
            <a:ext cx="1356994" cy="69800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74" y="3321569"/>
            <a:ext cx="1292391" cy="33337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6" y="3291319"/>
            <a:ext cx="2024397" cy="37681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65" y="1808612"/>
            <a:ext cx="1143990" cy="408094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14" y="1844026"/>
            <a:ext cx="1635379" cy="42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70" y="1808612"/>
            <a:ext cx="1761222" cy="44999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69" y="1827915"/>
            <a:ext cx="1428741" cy="431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10" y="1849911"/>
            <a:ext cx="1171432" cy="351429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9702894" y="4001130"/>
            <a:ext cx="1995684" cy="387484"/>
            <a:chOff x="2428437" y="4749588"/>
            <a:chExt cx="1995684" cy="387484"/>
          </a:xfrm>
        </p:grpSpPr>
        <p:sp>
          <p:nvSpPr>
            <p:cNvPr id="76" name="TextBox 75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China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52448" y="5696041"/>
            <a:ext cx="1995684" cy="387484"/>
            <a:chOff x="2428437" y="4749588"/>
            <a:chExt cx="1995684" cy="387484"/>
          </a:xfrm>
        </p:grpSpPr>
        <p:sp>
          <p:nvSpPr>
            <p:cNvPr id="79" name="TextBox 78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USA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29546" y="5691303"/>
            <a:ext cx="1995684" cy="387484"/>
            <a:chOff x="2428437" y="4749588"/>
            <a:chExt cx="1995684" cy="387484"/>
          </a:xfrm>
        </p:grpSpPr>
        <p:sp>
          <p:nvSpPr>
            <p:cNvPr id="85" name="TextBox 84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Taiwan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175392" y="5691303"/>
            <a:ext cx="1995684" cy="387484"/>
            <a:chOff x="2428437" y="4749588"/>
            <a:chExt cx="1995684" cy="387484"/>
          </a:xfrm>
        </p:grpSpPr>
        <p:sp>
          <p:nvSpPr>
            <p:cNvPr id="88" name="TextBox 87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Korea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65" y="3142025"/>
            <a:ext cx="1316290" cy="67540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3" y="4821752"/>
            <a:ext cx="1339064" cy="50759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70" y="4913740"/>
            <a:ext cx="1176374" cy="33337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27" y="4816786"/>
            <a:ext cx="992814" cy="509426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>
            <a:off x="588571" y="1583454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420788" y="5697968"/>
            <a:ext cx="1995684" cy="387484"/>
            <a:chOff x="2428437" y="4749588"/>
            <a:chExt cx="1995684" cy="387484"/>
          </a:xfrm>
        </p:grpSpPr>
        <p:sp>
          <p:nvSpPr>
            <p:cNvPr id="102" name="TextBox 101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Israel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Content Placeholder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824" y="4595656"/>
            <a:ext cx="991297" cy="991297"/>
          </a:xfrm>
          <a:prstGeom prst="rect">
            <a:avLst/>
          </a:prstGeom>
        </p:spPr>
      </p:pic>
      <p:grpSp>
        <p:nvGrpSpPr>
          <p:cNvPr id="105" name="Group 104"/>
          <p:cNvGrpSpPr/>
          <p:nvPr/>
        </p:nvGrpSpPr>
        <p:grpSpPr>
          <a:xfrm>
            <a:off x="9666184" y="5710468"/>
            <a:ext cx="1995684" cy="387484"/>
            <a:chOff x="2428437" y="4749588"/>
            <a:chExt cx="1995684" cy="387484"/>
          </a:xfrm>
        </p:grpSpPr>
        <p:sp>
          <p:nvSpPr>
            <p:cNvPr id="106" name="TextBox 105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China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40" y="4905645"/>
            <a:ext cx="1661398" cy="4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59" y="432784"/>
            <a:ext cx="9260541" cy="106026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Our Alliances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partnering with the best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46326" y="5742650"/>
            <a:ext cx="1995684" cy="387484"/>
            <a:chOff x="2428437" y="4749588"/>
            <a:chExt cx="1995684" cy="387484"/>
          </a:xfrm>
        </p:grpSpPr>
        <p:sp>
          <p:nvSpPr>
            <p:cNvPr id="12" name="TextBox 11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China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30961" y="2664606"/>
            <a:ext cx="1995684" cy="387484"/>
            <a:chOff x="2428437" y="4749588"/>
            <a:chExt cx="1995684" cy="387484"/>
          </a:xfrm>
        </p:grpSpPr>
        <p:sp>
          <p:nvSpPr>
            <p:cNvPr id="20" name="TextBox 19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China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792813" y="2643129"/>
            <a:ext cx="1995684" cy="387484"/>
            <a:chOff x="2428437" y="4749588"/>
            <a:chExt cx="1995684" cy="387484"/>
          </a:xfrm>
        </p:grpSpPr>
        <p:sp>
          <p:nvSpPr>
            <p:cNvPr id="24" name="TextBox 23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France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052931" y="2643129"/>
            <a:ext cx="1995684" cy="387484"/>
            <a:chOff x="2428437" y="4749588"/>
            <a:chExt cx="1995684" cy="387484"/>
          </a:xfrm>
        </p:grpSpPr>
        <p:sp>
          <p:nvSpPr>
            <p:cNvPr id="43" name="TextBox 42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Germany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7310052" y="2635344"/>
            <a:ext cx="1995684" cy="387484"/>
            <a:chOff x="2428437" y="4749588"/>
            <a:chExt cx="1995684" cy="387484"/>
          </a:xfrm>
        </p:grpSpPr>
        <p:sp>
          <p:nvSpPr>
            <p:cNvPr id="46" name="TextBox 45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Japan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17310" y="4172046"/>
            <a:ext cx="1995684" cy="387484"/>
            <a:chOff x="2428437" y="4749588"/>
            <a:chExt cx="1995684" cy="387484"/>
          </a:xfrm>
        </p:grpSpPr>
        <p:sp>
          <p:nvSpPr>
            <p:cNvPr id="49" name="TextBox 48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Taiwan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049155" y="4167308"/>
            <a:ext cx="1995684" cy="387484"/>
            <a:chOff x="2428437" y="4749588"/>
            <a:chExt cx="1995684" cy="387484"/>
          </a:xfrm>
        </p:grpSpPr>
        <p:sp>
          <p:nvSpPr>
            <p:cNvPr id="52" name="TextBox 51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Israel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309273" y="4167308"/>
            <a:ext cx="1995684" cy="387484"/>
            <a:chOff x="2428437" y="4749588"/>
            <a:chExt cx="1995684" cy="387484"/>
          </a:xfrm>
        </p:grpSpPr>
        <p:sp>
          <p:nvSpPr>
            <p:cNvPr id="55" name="TextBox 54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Japan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9" y="1583455"/>
            <a:ext cx="818355" cy="79195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77" y="3302270"/>
            <a:ext cx="1356994" cy="55184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57" y="3330227"/>
            <a:ext cx="1314930" cy="6046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40" y="3466807"/>
            <a:ext cx="1511577" cy="40921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64" y="1721665"/>
            <a:ext cx="1127605" cy="616213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682" y="5050836"/>
            <a:ext cx="1424969" cy="42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1" y="2034014"/>
            <a:ext cx="1428741" cy="2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35" y="1872993"/>
            <a:ext cx="969233" cy="499606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9548814" y="4186884"/>
            <a:ext cx="1995684" cy="387484"/>
            <a:chOff x="2428437" y="4749588"/>
            <a:chExt cx="1995684" cy="387484"/>
          </a:xfrm>
        </p:grpSpPr>
        <p:sp>
          <p:nvSpPr>
            <p:cNvPr id="76" name="TextBox 75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Italy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63810" y="5803617"/>
            <a:ext cx="1995684" cy="387484"/>
            <a:chOff x="2428437" y="4749588"/>
            <a:chExt cx="1995684" cy="387484"/>
          </a:xfrm>
        </p:grpSpPr>
        <p:sp>
          <p:nvSpPr>
            <p:cNvPr id="79" name="TextBox 78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Israel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984046" y="5798879"/>
            <a:ext cx="1995684" cy="387484"/>
            <a:chOff x="2428437" y="4749588"/>
            <a:chExt cx="1995684" cy="387484"/>
          </a:xfrm>
        </p:grpSpPr>
        <p:sp>
          <p:nvSpPr>
            <p:cNvPr id="85" name="TextBox 84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Taiwan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244164" y="5798879"/>
            <a:ext cx="1995684" cy="387484"/>
            <a:chOff x="2428437" y="4749588"/>
            <a:chExt cx="1995684" cy="387484"/>
          </a:xfrm>
        </p:grpSpPr>
        <p:sp>
          <p:nvSpPr>
            <p:cNvPr id="88" name="TextBox 87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Germany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81" y="3255423"/>
            <a:ext cx="1062690" cy="72870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8" y="5085543"/>
            <a:ext cx="1496323" cy="39573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48" y="4846075"/>
            <a:ext cx="718218" cy="71821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40" y="4863944"/>
            <a:ext cx="812020" cy="812020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>
            <a:off x="588571" y="1583454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9548814" y="2616385"/>
            <a:ext cx="1995684" cy="387484"/>
            <a:chOff x="2428437" y="4749588"/>
            <a:chExt cx="1995684" cy="387484"/>
          </a:xfrm>
        </p:grpSpPr>
        <p:sp>
          <p:nvSpPr>
            <p:cNvPr id="70" name="TextBox 69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USA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84" y="1675087"/>
            <a:ext cx="1131096" cy="754064"/>
          </a:xfrm>
          <a:prstGeom prst="rect">
            <a:avLst/>
          </a:prstGeom>
        </p:spPr>
      </p:pic>
      <p:grpSp>
        <p:nvGrpSpPr>
          <p:cNvPr id="96" name="Group 95"/>
          <p:cNvGrpSpPr/>
          <p:nvPr/>
        </p:nvGrpSpPr>
        <p:grpSpPr>
          <a:xfrm>
            <a:off x="2789037" y="4179492"/>
            <a:ext cx="1995684" cy="387484"/>
            <a:chOff x="2428437" y="4749588"/>
            <a:chExt cx="1995684" cy="387484"/>
          </a:xfrm>
        </p:grpSpPr>
        <p:sp>
          <p:nvSpPr>
            <p:cNvPr id="97" name="TextBox 96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China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9" name="Picture 9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35" y="3163648"/>
            <a:ext cx="1075939" cy="7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3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54111"/>
            <a:ext cx="12192000" cy="4229101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79" y="451230"/>
            <a:ext cx="10515600" cy="764428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Quality Policy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99607" y="1582609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3461" y="2305322"/>
            <a:ext cx="3481786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“We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are committed to achieve customer satisfaction by providing quality products and services and continuously improve effectiveness through systematic quality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processes”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030" y="1682625"/>
            <a:ext cx="3034794" cy="3953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0" y="1682625"/>
            <a:ext cx="2792705" cy="3953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Connector 22"/>
          <p:cNvCxnSpPr/>
          <p:nvPr/>
        </p:nvCxnSpPr>
        <p:spPr>
          <a:xfrm>
            <a:off x="606859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999515" y="1485338"/>
            <a:ext cx="4605296" cy="4610662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3384" y="1461530"/>
            <a:ext cx="4101903" cy="4634470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4245430" y="1840087"/>
            <a:ext cx="3243942" cy="3510780"/>
          </a:xfrm>
          <a:solidFill>
            <a:srgbClr val="EB0A8D"/>
          </a:solidFill>
          <a:ln>
            <a:solidFill>
              <a:srgbClr val="DF28A4"/>
            </a:solidFill>
          </a:ln>
        </p:spPr>
      </p:sp>
      <p:sp>
        <p:nvSpPr>
          <p:cNvPr id="4" name="AutoShape 2"/>
          <p:cNvSpPr>
            <a:spLocks/>
          </p:cNvSpPr>
          <p:nvPr/>
        </p:nvSpPr>
        <p:spPr bwMode="auto">
          <a:xfrm>
            <a:off x="4735287" y="2361902"/>
            <a:ext cx="2264228" cy="2450478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chemeClr val="bg1"/>
          </a:solidFill>
          <a:ln>
            <a:solidFill>
              <a:srgbClr val="DF28A4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67401" y="1820865"/>
            <a:ext cx="0" cy="176627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67401" y="3587141"/>
            <a:ext cx="1513114" cy="9144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354287" y="3587141"/>
            <a:ext cx="1513114" cy="9144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1155" y="3195969"/>
            <a:ext cx="1754372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Win</a:t>
            </a:r>
          </a:p>
          <a:p>
            <a:pPr algn="ctr">
              <a:lnSpc>
                <a:spcPct val="80000"/>
              </a:lnSpc>
            </a:pPr>
            <a:r>
              <a:rPr lang="en-US" sz="2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Share</a:t>
            </a:r>
          </a:p>
          <a:p>
            <a:pPr algn="ctr">
              <a:lnSpc>
                <a:spcPct val="80000"/>
              </a:lnSpc>
            </a:pPr>
            <a:r>
              <a:rPr lang="en-US" sz="2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Grow</a:t>
            </a:r>
            <a:endParaRPr lang="en-US" sz="24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62247" y="1899478"/>
            <a:ext cx="3742564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Organization </a:t>
            </a: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with </a:t>
            </a: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diverse talent </a:t>
            </a: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capable to meet our growth aspirations</a:t>
            </a:r>
            <a:endParaRPr lang="en-US" sz="16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Performance culture which reflects our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Leverage our </a:t>
            </a: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knowledge resource </a:t>
            </a: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for competitive advantage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2244" y="1673753"/>
            <a:ext cx="3742567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WINNING WITH PEOPLE</a:t>
            </a:r>
            <a:endParaRPr lang="en-US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515" y="5014237"/>
            <a:ext cx="3687296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Lean, responsive and customer friendly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Agile, </a:t>
            </a: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flexible and learning </a:t>
            </a: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organization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7513" y="4214591"/>
            <a:ext cx="368729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WINNING THROUGH CONTINUOUS IMPROVEMENT</a:t>
            </a:r>
            <a:endParaRPr lang="en-US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353" y="2269446"/>
            <a:ext cx="2932621" cy="10772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Innovation is Life – Think new is a continuous process</a:t>
            </a:r>
            <a:endParaRPr lang="en-US" sz="16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Appeal </a:t>
            </a: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to more customers across needs and </a:t>
            </a:r>
            <a:r>
              <a: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budget</a:t>
            </a:r>
            <a:endParaRPr lang="en-US" sz="16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98353" y="1673753"/>
            <a:ext cx="34164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COMPETITIVE EDGE THROUGH INNOVATION</a:t>
            </a:r>
            <a:endParaRPr lang="en-US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390" y="4897532"/>
            <a:ext cx="2910220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Lead market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Win with winning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One stop solutions provider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8316" y="4348528"/>
            <a:ext cx="24827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WINNING IN THE MARKETPLACE</a:t>
            </a:r>
            <a:endParaRPr lang="en-US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3707" y="463191"/>
            <a:ext cx="9260541" cy="597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Our Growth Priorities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6859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0"/>
            <a:ext cx="12192000" cy="3300414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363302" y="3723552"/>
            <a:ext cx="2511573" cy="1709782"/>
            <a:chOff x="1831235" y="4143956"/>
            <a:chExt cx="3190088" cy="1709782"/>
          </a:xfrm>
        </p:grpSpPr>
        <p:sp>
          <p:nvSpPr>
            <p:cNvPr id="4" name="TextBox 3"/>
            <p:cNvSpPr txBox="1"/>
            <p:nvPr/>
          </p:nvSpPr>
          <p:spPr>
            <a:xfrm>
              <a:off x="2549093" y="4143956"/>
              <a:ext cx="175437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EAST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31235" y="4745742"/>
              <a:ext cx="3190088" cy="11079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KOLKATA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BHUBANESHWAR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GUWAHATI</a:t>
              </a:r>
              <a:endPara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203121" y="4440307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3865909" y="3845858"/>
            <a:ext cx="0" cy="237354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543979" y="451230"/>
            <a:ext cx="9435902" cy="764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Our Presence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6729" y="1431998"/>
            <a:ext cx="348178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15+</a:t>
            </a:r>
          </a:p>
          <a:p>
            <a:pPr algn="ctr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Locations across the nation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2991" y="1193563"/>
            <a:ext cx="777018" cy="1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41" y="1426365"/>
            <a:ext cx="1374488" cy="17666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751498" y="3731255"/>
            <a:ext cx="2511573" cy="2448445"/>
            <a:chOff x="1831235" y="4143956"/>
            <a:chExt cx="3190088" cy="2448445"/>
          </a:xfrm>
        </p:grpSpPr>
        <p:sp>
          <p:nvSpPr>
            <p:cNvPr id="21" name="TextBox 20"/>
            <p:cNvSpPr txBox="1"/>
            <p:nvPr/>
          </p:nvSpPr>
          <p:spPr>
            <a:xfrm>
              <a:off x="2549093" y="4143956"/>
              <a:ext cx="175437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WEST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31235" y="4745742"/>
              <a:ext cx="3190088" cy="184665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MUMBAI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AHMEDABAD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PUNE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INDORE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NAGPUR</a:t>
              </a:r>
              <a:endPara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203121" y="4440307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185695" y="3723552"/>
            <a:ext cx="2511573" cy="2079114"/>
            <a:chOff x="1831235" y="4143956"/>
            <a:chExt cx="3190088" cy="2079114"/>
          </a:xfrm>
        </p:grpSpPr>
        <p:sp>
          <p:nvSpPr>
            <p:cNvPr id="25" name="TextBox 24"/>
            <p:cNvSpPr txBox="1"/>
            <p:nvPr/>
          </p:nvSpPr>
          <p:spPr>
            <a:xfrm>
              <a:off x="2549093" y="4143956"/>
              <a:ext cx="175437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NORTH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1235" y="4745742"/>
              <a:ext cx="3190088" cy="147732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NEW DELHI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GURUGRAM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LUDHIANA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JAIPUR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03121" y="4440307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8644655" y="3723552"/>
            <a:ext cx="2511573" cy="2079114"/>
            <a:chOff x="1831235" y="4143956"/>
            <a:chExt cx="3190088" cy="2079114"/>
          </a:xfrm>
        </p:grpSpPr>
        <p:sp>
          <p:nvSpPr>
            <p:cNvPr id="29" name="TextBox 28"/>
            <p:cNvSpPr txBox="1"/>
            <p:nvPr/>
          </p:nvSpPr>
          <p:spPr>
            <a:xfrm>
              <a:off x="2549093" y="4143956"/>
              <a:ext cx="175437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SOUTH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31235" y="4745742"/>
              <a:ext cx="3190088" cy="147732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CHENNAI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BENGALURU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HYDERABAD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KOCHI</a:t>
              </a:r>
              <a:endPara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203121" y="4440307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6267554" y="3822040"/>
            <a:ext cx="0" cy="237354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97268" y="3798451"/>
            <a:ext cx="0" cy="237354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9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54111"/>
            <a:ext cx="12192000" cy="4229101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5905" y="435188"/>
            <a:ext cx="10515600" cy="764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Remarkable Achievements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5613" y="1193563"/>
            <a:ext cx="777018" cy="1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7854" y="1962891"/>
            <a:ext cx="3684814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Market Leaders  in India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7854" y="3321976"/>
            <a:ext cx="3684814" cy="207749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Pre-Press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Digital Printing (2013 to 2015)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Digital Print Enhancement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Inkjet Plotters – OCE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Inkjet Imprint Solutions</a:t>
            </a:r>
            <a:endParaRPr lang="en-US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517854" y="315994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781360"/>
            <a:ext cx="4305300" cy="3752479"/>
          </a:xfrm>
        </p:spPr>
      </p:pic>
    </p:spTree>
    <p:extLst>
      <p:ext uri="{BB962C8B-B14F-4D97-AF65-F5344CB8AC3E}">
        <p14:creationId xmlns:p14="http://schemas.microsoft.com/office/powerpoint/2010/main" val="15798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54111"/>
            <a:ext cx="12192000" cy="4229101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45905" y="435188"/>
            <a:ext cx="10515600" cy="764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Recognitions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5613" y="1193563"/>
            <a:ext cx="777018" cy="1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4084" y="2191493"/>
            <a:ext cx="3684814" cy="455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Awards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4084" y="3179098"/>
            <a:ext cx="5886222" cy="249299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Outstanding Performance </a:t>
            </a:r>
            <a:r>
              <a:rPr lang="en-US" b="1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Award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by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GMP,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Korea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Best 3D Solutions Provider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by Imaging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Solution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,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India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Partner of the Year </a:t>
            </a:r>
            <a:r>
              <a:rPr lang="en-US" b="1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2014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by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Konica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Minolta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Partner of the Year </a:t>
            </a:r>
            <a:r>
              <a:rPr lang="en-US" b="1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APAC for 2016 &amp; 2017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by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Scodix,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Israel</a:t>
            </a:r>
            <a:endParaRPr lang="en-US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54084" y="3017071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06" y="1552335"/>
            <a:ext cx="2510290" cy="201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45" y="3729213"/>
            <a:ext cx="3646116" cy="2052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877" y="1552335"/>
            <a:ext cx="679730" cy="2019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517" y="1519112"/>
            <a:ext cx="1190289" cy="2052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4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1219204"/>
            <a:ext cx="12192000" cy="4421130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3"/>
          <p:cNvSpPr>
            <a:spLocks/>
          </p:cNvSpPr>
          <p:nvPr/>
        </p:nvSpPr>
        <p:spPr bwMode="auto">
          <a:xfrm>
            <a:off x="3008153" y="318147"/>
            <a:ext cx="6304030" cy="630402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3950368" y="1219203"/>
            <a:ext cx="4419600" cy="44195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EB0A8D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78446" y="1836718"/>
            <a:ext cx="15586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Flawless integration</a:t>
            </a:r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8457054" y="1806543"/>
            <a:ext cx="501648" cy="5016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38131" y="3137758"/>
            <a:ext cx="15586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Committed </a:t>
            </a:r>
            <a:r>
              <a:rPr lang="en-US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after </a:t>
            </a:r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s</a:t>
            </a:r>
            <a:r>
              <a:rPr lang="en-US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ales </a:t>
            </a:r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s</a:t>
            </a:r>
            <a:r>
              <a:rPr lang="en-US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upport</a:t>
            </a:r>
            <a:endParaRPr lang="en-US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9" name="AutoShape 3"/>
          <p:cNvSpPr>
            <a:spLocks/>
          </p:cNvSpPr>
          <p:nvPr/>
        </p:nvSpPr>
        <p:spPr bwMode="auto">
          <a:xfrm>
            <a:off x="9030818" y="3166691"/>
            <a:ext cx="501648" cy="5016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78446" y="4635988"/>
            <a:ext cx="1770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Assuring customer delight </a:t>
            </a:r>
          </a:p>
        </p:txBody>
      </p:sp>
      <p:sp>
        <p:nvSpPr>
          <p:cNvPr id="11" name="AutoShape 3"/>
          <p:cNvSpPr>
            <a:spLocks/>
          </p:cNvSpPr>
          <p:nvPr/>
        </p:nvSpPr>
        <p:spPr bwMode="auto">
          <a:xfrm>
            <a:off x="8457054" y="4557519"/>
            <a:ext cx="501648" cy="5016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73307" y="3093005"/>
            <a:ext cx="155861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World </a:t>
            </a:r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class products &amp; solutions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2757329" y="3178176"/>
            <a:ext cx="501648" cy="5016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34062" y="1836718"/>
            <a:ext cx="202275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Constant product innovation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3346063" y="1806543"/>
            <a:ext cx="501648" cy="5016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98209" y="4635988"/>
            <a:ext cx="15586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Single window solution</a:t>
            </a:r>
          </a:p>
        </p:txBody>
      </p:sp>
      <p:sp>
        <p:nvSpPr>
          <p:cNvPr id="17" name="AutoShape 3"/>
          <p:cNvSpPr>
            <a:spLocks/>
          </p:cNvSpPr>
          <p:nvPr/>
        </p:nvSpPr>
        <p:spPr bwMode="auto">
          <a:xfrm>
            <a:off x="3361634" y="4557519"/>
            <a:ext cx="501648" cy="5016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15634" y="2639161"/>
            <a:ext cx="328658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Extending Value to Customers</a:t>
            </a:r>
            <a:endParaRPr lang="en-US" sz="3600" b="1" dirty="0">
              <a:solidFill>
                <a:schemeClr val="bg1"/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25" name="Shape 3613"/>
          <p:cNvSpPr/>
          <p:nvPr/>
        </p:nvSpPr>
        <p:spPr>
          <a:xfrm>
            <a:off x="3454439" y="1917076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Shape 3613"/>
          <p:cNvSpPr/>
          <p:nvPr/>
        </p:nvSpPr>
        <p:spPr>
          <a:xfrm>
            <a:off x="2867863" y="3285113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Shape 3613"/>
          <p:cNvSpPr/>
          <p:nvPr/>
        </p:nvSpPr>
        <p:spPr>
          <a:xfrm>
            <a:off x="3478170" y="466805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Shape 3613"/>
          <p:cNvSpPr/>
          <p:nvPr/>
        </p:nvSpPr>
        <p:spPr>
          <a:xfrm>
            <a:off x="8574613" y="1917076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29" name="Shape 3613"/>
          <p:cNvSpPr/>
          <p:nvPr/>
        </p:nvSpPr>
        <p:spPr>
          <a:xfrm>
            <a:off x="9143448" y="3277224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Shape 3613"/>
          <p:cNvSpPr/>
          <p:nvPr/>
        </p:nvSpPr>
        <p:spPr>
          <a:xfrm>
            <a:off x="8560537" y="466288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902433" y="455751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7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 rot="10003905">
            <a:off x="610769" y="-264168"/>
            <a:ext cx="4890130" cy="476354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381000" cap="flat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 rot="8749278">
            <a:off x="3830688" y="-943230"/>
            <a:ext cx="3214223" cy="31310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noFill/>
          <a:ln w="25400" cap="flat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2567306"/>
            <a:ext cx="500183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Monotech Systems Limited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3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rd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 Floor, City Centre, #66 Thirumalai Pillai Road, T. Nagar, Chennai – 600 017, India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Tel: +91 44 2815 7928/7894/7933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Fax: +91 44 2815 7973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mail: info@monotech.in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www.monotech.in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838857"/>
            <a:ext cx="12192000" cy="2920368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797" y="458282"/>
            <a:ext cx="3840156" cy="65259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Fast Facts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1790699" y="1624533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rgbClr val="DF28A4"/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996523" y="1624533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6202349" y="1624533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rgbClr val="DF28A4"/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7" name="AutoShape 2"/>
          <p:cNvSpPr>
            <a:spLocks/>
          </p:cNvSpPr>
          <p:nvPr/>
        </p:nvSpPr>
        <p:spPr bwMode="auto">
          <a:xfrm>
            <a:off x="8408176" y="1624533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0699" y="2402726"/>
            <a:ext cx="19931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1999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698" y="2952428"/>
            <a:ext cx="199312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Established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6523" y="2390109"/>
            <a:ext cx="19931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4</a:t>
            </a: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00+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521" y="2939811"/>
            <a:ext cx="199312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Employees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2350" y="2308597"/>
            <a:ext cx="19931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5000+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2349" y="2858299"/>
            <a:ext cx="19931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Happy Customers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8177" y="2390109"/>
            <a:ext cx="1993123" cy="505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15+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08176" y="2939811"/>
            <a:ext cx="1993123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Locations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0" name="AutoShape 2"/>
          <p:cNvSpPr>
            <a:spLocks/>
          </p:cNvSpPr>
          <p:nvPr/>
        </p:nvSpPr>
        <p:spPr bwMode="auto">
          <a:xfrm>
            <a:off x="1790699" y="4034806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1" name="AutoShape 2"/>
          <p:cNvSpPr>
            <a:spLocks/>
          </p:cNvSpPr>
          <p:nvPr/>
        </p:nvSpPr>
        <p:spPr bwMode="auto">
          <a:xfrm>
            <a:off x="3996521" y="4034806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rgbClr val="DF28A4"/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2" name="AutoShape 2"/>
          <p:cNvSpPr>
            <a:spLocks/>
          </p:cNvSpPr>
          <p:nvPr/>
        </p:nvSpPr>
        <p:spPr bwMode="auto">
          <a:xfrm>
            <a:off x="6202349" y="4034806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3" name="AutoShape 2"/>
          <p:cNvSpPr>
            <a:spLocks/>
          </p:cNvSpPr>
          <p:nvPr/>
        </p:nvSpPr>
        <p:spPr bwMode="auto">
          <a:xfrm>
            <a:off x="8408176" y="4034806"/>
            <a:ext cx="1993123" cy="2157065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noFill/>
          <a:ln w="38100">
            <a:solidFill>
              <a:srgbClr val="DF28A4"/>
            </a:solidFill>
          </a:ln>
        </p:spPr>
        <p:txBody>
          <a:bodyPr lIns="0" tIns="0" rIns="0" bIns="0" anchor="ctr"/>
          <a:lstStyle/>
          <a:p>
            <a:pPr algn="ctr"/>
            <a:endParaRPr lang="en-US" sz="16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0699" y="4718870"/>
            <a:ext cx="1993123" cy="505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10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0698" y="5268572"/>
            <a:ext cx="1993123" cy="227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Own Brands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6524" y="4718870"/>
            <a:ext cx="1993123" cy="505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27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96523" y="5268572"/>
            <a:ext cx="19931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Alliance </a:t>
            </a:r>
          </a:p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Brands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2350" y="4718870"/>
            <a:ext cx="19931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02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2349" y="5268572"/>
            <a:ext cx="19931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Manufacturing Facilities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08177" y="4718870"/>
            <a:ext cx="1993123" cy="505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spc="200" dirty="0" smtClean="0">
                <a:latin typeface="Calibri" panose="020F0502020204030204" pitchFamily="34" charset="0"/>
                <a:ea typeface="Titillium Light" charset="0"/>
                <a:cs typeface="Calibri" panose="020F0502020204030204" pitchFamily="34" charset="0"/>
              </a:rPr>
              <a:t>₹</a:t>
            </a:r>
            <a:r>
              <a:rPr lang="en-US" sz="4000" spc="2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1.4</a:t>
            </a:r>
            <a:endParaRPr lang="en-US" sz="4000" spc="200" dirty="0"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22464" y="5268572"/>
            <a:ext cx="199312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pc="200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B</a:t>
            </a: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illion Annual </a:t>
            </a:r>
            <a:r>
              <a:rPr lang="en-US" spc="200" dirty="0">
                <a:latin typeface="Palatino Linotype" panose="02040502050505030304" pitchFamily="18" charset="0"/>
                <a:ea typeface="Titillium" charset="0"/>
                <a:cs typeface="Titillium" charset="0"/>
              </a:rPr>
              <a:t>T</a:t>
            </a:r>
            <a:r>
              <a:rPr lang="en-US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urnover</a:t>
            </a:r>
            <a:endParaRPr lang="en-US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83730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91642" y="1492625"/>
            <a:ext cx="3931024" cy="5236789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6428" y="2162291"/>
            <a:ext cx="1478857" cy="455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6427" y="3128056"/>
            <a:ext cx="2912647" cy="249299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To build a global organization that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offers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efficient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and technologically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ahead products, nurtures smart and ethically sound people.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116428" y="2810437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1642" y="1492625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00494" y="2162291"/>
            <a:ext cx="182207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Mission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0494" y="3128056"/>
            <a:ext cx="2598130" cy="249299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To consistently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deliver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extraordinary products and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superior value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to our customers to enable them in </a:t>
            </a: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serve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their customers better.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900494" y="2810437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22666" y="1492625"/>
            <a:ext cx="0" cy="4200603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31518" y="2162291"/>
            <a:ext cx="147885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Values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31518" y="3128056"/>
            <a:ext cx="2598130" cy="249299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Pioneer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Client Value Creation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Innovation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Integrity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Teamwork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Trust in People</a:t>
            </a:r>
            <a:endParaRPr lang="en-US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831518" y="2810437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0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064" y="2178424"/>
            <a:ext cx="11335871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Leading Manufacturer and 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One Stop Solutions Provider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for Printing and 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Titillium Light" charset="0"/>
                <a:cs typeface="Titillium Light" charset="0"/>
              </a:rPr>
              <a:t>Packaging Industry Globally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Titillium Light" charset="0"/>
              <a:cs typeface="Titillium Ligh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04116" y="4830820"/>
            <a:ext cx="1383768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8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554111"/>
            <a:ext cx="12192000" cy="4229101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4" y="459255"/>
            <a:ext cx="6792341" cy="737534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Abundant Product Portfolio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3833" y="1763664"/>
            <a:ext cx="4016334" cy="4317685"/>
            <a:chOff x="1790700" y="2264521"/>
            <a:chExt cx="4016334" cy="4317685"/>
          </a:xfrm>
        </p:grpSpPr>
        <p:sp>
          <p:nvSpPr>
            <p:cNvPr id="5" name="TextBox 4"/>
            <p:cNvSpPr txBox="1"/>
            <p:nvPr/>
          </p:nvSpPr>
          <p:spPr>
            <a:xfrm>
              <a:off x="2386967" y="2264521"/>
              <a:ext cx="3111308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OFFSET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6966" y="2519555"/>
              <a:ext cx="3420068" cy="406265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Conventional CtP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Thermal CtP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Violet CtP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Flexo CtP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Gravure Cylinder Engravers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Computer-to-Screen (</a:t>
              </a:r>
              <a:r>
                <a:rPr lang="en-US" sz="1600" dirty="0" err="1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CtS</a:t>
              </a: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)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Offset Plate Processors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Flexo Finishing Units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Sheetfed</a:t>
              </a: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 Offset Press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Post-Press Solutions</a:t>
              </a:r>
            </a:p>
            <a:p>
              <a:pPr>
                <a:lnSpc>
                  <a:spcPct val="150000"/>
                </a:lnSpc>
              </a:pPr>
              <a:endPara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7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51853" y="2692210"/>
            <a:ext cx="4204068" cy="586663"/>
            <a:chOff x="1790700" y="2264521"/>
            <a:chExt cx="4204068" cy="586663"/>
          </a:xfrm>
        </p:grpSpPr>
        <p:sp>
          <p:nvSpPr>
            <p:cNvPr id="21" name="TextBox 20"/>
            <p:cNvSpPr txBox="1"/>
            <p:nvPr/>
          </p:nvSpPr>
          <p:spPr>
            <a:xfrm>
              <a:off x="2386966" y="2264521"/>
              <a:ext cx="360780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ENHANCEMENT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86966" y="2519555"/>
              <a:ext cx="3420068" cy="33162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Print Enhancement Press</a:t>
              </a:r>
            </a:p>
          </p:txBody>
        </p:sp>
        <p:sp>
          <p:nvSpPr>
            <p:cNvPr id="23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1853" y="3643225"/>
            <a:ext cx="4442270" cy="2101693"/>
            <a:chOff x="1790700" y="2264521"/>
            <a:chExt cx="4442270" cy="2101693"/>
          </a:xfrm>
        </p:grpSpPr>
        <p:sp>
          <p:nvSpPr>
            <p:cNvPr id="25" name="TextBox 24"/>
            <p:cNvSpPr txBox="1"/>
            <p:nvPr/>
          </p:nvSpPr>
          <p:spPr>
            <a:xfrm>
              <a:off x="2386966" y="2264521"/>
              <a:ext cx="3846004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PRINT FINISHING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6966" y="2519555"/>
              <a:ext cx="3846004" cy="184665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Cutting and Creasing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Laminators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Laser Cutting and Engraving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Specialized Lamination Films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Process Metallic Color System</a:t>
              </a:r>
            </a:p>
          </p:txBody>
        </p:sp>
        <p:sp>
          <p:nvSpPr>
            <p:cNvPr id="27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70283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861375" y="1744451"/>
            <a:ext cx="4204068" cy="624366"/>
            <a:chOff x="1790700" y="2264521"/>
            <a:chExt cx="4204068" cy="624366"/>
          </a:xfrm>
        </p:grpSpPr>
        <p:sp>
          <p:nvSpPr>
            <p:cNvPr id="19" name="TextBox 18"/>
            <p:cNvSpPr txBox="1"/>
            <p:nvPr/>
          </p:nvSpPr>
          <p:spPr>
            <a:xfrm>
              <a:off x="2386966" y="2264521"/>
              <a:ext cx="3607802" cy="227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PRINTING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86966" y="2519555"/>
              <a:ext cx="3420068" cy="36933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Printing Press</a:t>
              </a:r>
            </a:p>
          </p:txBody>
        </p:sp>
        <p:sp>
          <p:nvSpPr>
            <p:cNvPr id="30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48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554111"/>
            <a:ext cx="12192000" cy="4573035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4" y="459255"/>
            <a:ext cx="6792341" cy="737534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Abundant Product Portfolio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3462" y="1933444"/>
            <a:ext cx="4204068" cy="2101693"/>
            <a:chOff x="1790700" y="2264521"/>
            <a:chExt cx="4204068" cy="2101693"/>
          </a:xfrm>
        </p:grpSpPr>
        <p:sp>
          <p:nvSpPr>
            <p:cNvPr id="5" name="TextBox 4"/>
            <p:cNvSpPr txBox="1"/>
            <p:nvPr/>
          </p:nvSpPr>
          <p:spPr>
            <a:xfrm>
              <a:off x="2386966" y="2264521"/>
              <a:ext cx="360780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WIDE FORMAT PRINTING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6966" y="2519555"/>
              <a:ext cx="3420068" cy="184665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Super Size 3D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Solvent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Eco Solvent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UV Flatbed/Hybrid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UV LED RTR Printers</a:t>
              </a:r>
            </a:p>
          </p:txBody>
        </p:sp>
        <p:sp>
          <p:nvSpPr>
            <p:cNvPr id="7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82157" y="1933300"/>
            <a:ext cx="4442270" cy="1732362"/>
            <a:chOff x="1790700" y="2264521"/>
            <a:chExt cx="4442270" cy="1732362"/>
          </a:xfrm>
        </p:grpSpPr>
        <p:sp>
          <p:nvSpPr>
            <p:cNvPr id="21" name="TextBox 20"/>
            <p:cNvSpPr txBox="1"/>
            <p:nvPr/>
          </p:nvSpPr>
          <p:spPr>
            <a:xfrm>
              <a:off x="2386966" y="2264521"/>
              <a:ext cx="3846004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3D PRINTING &amp; SCANNING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86966" y="2519555"/>
              <a:ext cx="3420068" cy="147732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Desktop, Professional and Production 3D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3D Scanners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3D Printing Services</a:t>
              </a:r>
            </a:p>
          </p:txBody>
        </p:sp>
        <p:sp>
          <p:nvSpPr>
            <p:cNvPr id="23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82157" y="3999031"/>
            <a:ext cx="4949950" cy="2101693"/>
            <a:chOff x="1790700" y="2264521"/>
            <a:chExt cx="4442270" cy="2101693"/>
          </a:xfrm>
        </p:grpSpPr>
        <p:sp>
          <p:nvSpPr>
            <p:cNvPr id="25" name="TextBox 24"/>
            <p:cNvSpPr txBox="1"/>
            <p:nvPr/>
          </p:nvSpPr>
          <p:spPr>
            <a:xfrm>
              <a:off x="2386966" y="2264521"/>
              <a:ext cx="3846004" cy="227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ENGINEERING SYSTEMS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6966" y="2519555"/>
              <a:ext cx="3846004" cy="184665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Overhead Scanners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Large Format Scanners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Large Format Laser Multifunction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Large Format Inkjet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Multifunction Systems</a:t>
              </a:r>
            </a:p>
          </p:txBody>
        </p:sp>
        <p:sp>
          <p:nvSpPr>
            <p:cNvPr id="27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70283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723462" y="4719102"/>
            <a:ext cx="4204068" cy="993698"/>
            <a:chOff x="1790700" y="2264521"/>
            <a:chExt cx="4204068" cy="993698"/>
          </a:xfrm>
        </p:grpSpPr>
        <p:sp>
          <p:nvSpPr>
            <p:cNvPr id="17" name="TextBox 16"/>
            <p:cNvSpPr txBox="1"/>
            <p:nvPr/>
          </p:nvSpPr>
          <p:spPr>
            <a:xfrm>
              <a:off x="2386966" y="2264521"/>
              <a:ext cx="3607802" cy="227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TEXTILE PRINTING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86966" y="2519555"/>
              <a:ext cx="3420068" cy="738664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Sublimation Printers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Direct to Fabric Printers</a:t>
              </a:r>
            </a:p>
          </p:txBody>
        </p:sp>
        <p:sp>
          <p:nvSpPr>
            <p:cNvPr id="19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8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554111"/>
            <a:ext cx="12192000" cy="4229101"/>
          </a:xfrm>
          <a:prstGeom prst="rect">
            <a:avLst/>
          </a:prstGeom>
          <a:pattFill prst="dkHorz">
            <a:fgClr>
              <a:srgbClr val="F8F8F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24" y="459255"/>
            <a:ext cx="6792341" cy="737534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Abundant Product Portfolio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3462" y="1933444"/>
            <a:ext cx="4204068" cy="3209689"/>
            <a:chOff x="1790700" y="2264521"/>
            <a:chExt cx="4204068" cy="3209689"/>
          </a:xfrm>
        </p:grpSpPr>
        <p:sp>
          <p:nvSpPr>
            <p:cNvPr id="5" name="TextBox 4"/>
            <p:cNvSpPr txBox="1"/>
            <p:nvPr/>
          </p:nvSpPr>
          <p:spPr>
            <a:xfrm>
              <a:off x="2386966" y="2264521"/>
              <a:ext cx="360780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INKJET PRODUCTS &amp; SOLUTIONS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86966" y="2519555"/>
              <a:ext cx="3420068" cy="295465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6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Inkjet Imprinting Systems - Monochrome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Full Color Digital Inkjet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Slitter Rewinder and Inspection Systems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Inkjet Web Press – Monochrome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Inkjet MICR Printing</a:t>
              </a:r>
              <a:endParaRPr lang="en-US" sz="16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7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82157" y="1933444"/>
            <a:ext cx="4442270" cy="1732362"/>
            <a:chOff x="1790700" y="2264521"/>
            <a:chExt cx="4442270" cy="1732362"/>
          </a:xfrm>
        </p:grpSpPr>
        <p:sp>
          <p:nvSpPr>
            <p:cNvPr id="21" name="TextBox 20"/>
            <p:cNvSpPr txBox="1"/>
            <p:nvPr/>
          </p:nvSpPr>
          <p:spPr>
            <a:xfrm>
              <a:off x="2386966" y="2264521"/>
              <a:ext cx="3846004" cy="227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 smtClean="0"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LABELS &amp; PACKAGING</a:t>
              </a:r>
              <a:endParaRPr lang="en-US" b="1" spc="200" dirty="0"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86966" y="2519555"/>
              <a:ext cx="3420068" cy="1477328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Intermittent Offset Press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CI Letter Press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Label Press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Label Finishing and Accessories</a:t>
              </a:r>
            </a:p>
          </p:txBody>
        </p:sp>
        <p:sp>
          <p:nvSpPr>
            <p:cNvPr id="23" name="Shape 3938"/>
            <p:cNvSpPr/>
            <p:nvPr/>
          </p:nvSpPr>
          <p:spPr>
            <a:xfrm>
              <a:off x="1790700" y="2264521"/>
              <a:ext cx="408532" cy="40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9674" y="5053"/>
                  </a:moveTo>
                  <a:cubicBezTo>
                    <a:pt x="9585" y="4965"/>
                    <a:pt x="9462" y="4909"/>
                    <a:pt x="9327" y="4909"/>
                  </a:cubicBezTo>
                  <a:cubicBezTo>
                    <a:pt x="9056" y="4909"/>
                    <a:pt x="8836" y="5130"/>
                    <a:pt x="8836" y="5400"/>
                  </a:cubicBezTo>
                  <a:cubicBezTo>
                    <a:pt x="8836" y="5536"/>
                    <a:pt x="8891" y="5659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2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3" y="11059"/>
                    <a:pt x="14727" y="10936"/>
                    <a:pt x="14727" y="10800"/>
                  </a:cubicBezTo>
                  <a:cubicBezTo>
                    <a:pt x="14727" y="10665"/>
                    <a:pt x="14673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570283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277"/>
            <a:ext cx="10896600" cy="132556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Segments We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S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erve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AutoShape 3"/>
          <p:cNvSpPr>
            <a:spLocks/>
          </p:cNvSpPr>
          <p:nvPr/>
        </p:nvSpPr>
        <p:spPr bwMode="auto">
          <a:xfrm>
            <a:off x="6639393" y="1240947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/>
          <a:lstStyle/>
          <a:p>
            <a:endParaRPr lang="en-US">
              <a:ln w="57150">
                <a:solidFill>
                  <a:schemeClr val="tx1"/>
                </a:solidFill>
              </a:ln>
              <a:latin typeface="Palatino Linotype" panose="020405020505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4348" y="1896914"/>
            <a:ext cx="1754372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DIGITAL PRINTERS</a:t>
            </a:r>
            <a:endParaRPr lang="en-US" sz="14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467" y="2230169"/>
            <a:ext cx="1995684" cy="8863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Monochrome Inkjet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Press, Digital Color Press, Print Enhancement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and Print Finishing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Solutions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6639393" y="4164827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1952" y="4996515"/>
            <a:ext cx="187502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MANUFACTURING, MEDICAL AND DENTAL</a:t>
            </a:r>
            <a:endParaRPr lang="en-US" sz="12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1952" y="5411696"/>
            <a:ext cx="1995684" cy="6647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Desktop, Professional, Production 3D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Printers and Scanners </a:t>
            </a:r>
          </a:p>
        </p:txBody>
      </p:sp>
      <p:sp>
        <p:nvSpPr>
          <p:cNvPr id="15" name="AutoShape 3"/>
          <p:cNvSpPr>
            <a:spLocks/>
          </p:cNvSpPr>
          <p:nvPr/>
        </p:nvSpPr>
        <p:spPr bwMode="auto">
          <a:xfrm>
            <a:off x="8392374" y="2716249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rgbClr val="EB0A8D"/>
            </a:solidFill>
          </a:ln>
        </p:spPr>
        <p:txBody>
          <a:bodyPr lIns="0" tIns="0" rIns="0" bIns="0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4731" y="3273607"/>
            <a:ext cx="1754372" cy="5170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SIGNAGE &amp; INDUSTRIAL PRINTERS</a:t>
            </a:r>
            <a:endParaRPr lang="en-US" sz="14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523" y="3794387"/>
            <a:ext cx="1995684" cy="8863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UV flatbed &amp; Roll to Roll printers, Solvent and Eco solvent Printers, Super size 3D printers</a:t>
            </a:r>
          </a:p>
        </p:txBody>
      </p:sp>
      <p:sp>
        <p:nvSpPr>
          <p:cNvPr id="20" name="AutoShape 3"/>
          <p:cNvSpPr>
            <a:spLocks/>
          </p:cNvSpPr>
          <p:nvPr/>
        </p:nvSpPr>
        <p:spPr bwMode="auto">
          <a:xfrm>
            <a:off x="3068555" y="1265944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1769" y="1684651"/>
            <a:ext cx="1754372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OFFSET PRINTERS</a:t>
            </a:r>
            <a:endParaRPr lang="en-US" sz="14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1114" y="2030620"/>
            <a:ext cx="1995684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Pre-Press, Press, Post-Press &amp; Enhancement S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olutions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4" name="AutoShape 3"/>
          <p:cNvSpPr>
            <a:spLocks/>
          </p:cNvSpPr>
          <p:nvPr/>
        </p:nvSpPr>
        <p:spPr bwMode="auto">
          <a:xfrm>
            <a:off x="3030836" y="4189824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3193" y="5147871"/>
            <a:ext cx="1754372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ENGINEERING INDUSTRY</a:t>
            </a:r>
            <a:endParaRPr lang="en-US" sz="12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2538" y="5453499"/>
            <a:ext cx="1995684" cy="6647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Wide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Format Printers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,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Scanners &amp; Multi-function Systems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28" name="AutoShape 3"/>
          <p:cNvSpPr>
            <a:spLocks/>
          </p:cNvSpPr>
          <p:nvPr/>
        </p:nvSpPr>
        <p:spPr bwMode="auto">
          <a:xfrm>
            <a:off x="1261526" y="2730520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rgbClr val="DE29A5"/>
            </a:solidFill>
          </a:ln>
        </p:spPr>
        <p:txBody>
          <a:bodyPr lIns="0" tIns="0" rIns="0" bIns="0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6164" y="3618811"/>
            <a:ext cx="1754372" cy="295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PACKAGING PRINTERS</a:t>
            </a:r>
            <a:endParaRPr lang="en-US" sz="12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2402" y="3910992"/>
            <a:ext cx="1995684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Imprint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Solution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, </a:t>
            </a:r>
            <a:r>
              <a:rPr lang="en-US" sz="1200" dirty="0" err="1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Flexo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 CtP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,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 Gravure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Engraver</a:t>
            </a:r>
          </a:p>
        </p:txBody>
      </p:sp>
      <p:sp>
        <p:nvSpPr>
          <p:cNvPr id="31" name="AutoShape 3"/>
          <p:cNvSpPr>
            <a:spLocks/>
          </p:cNvSpPr>
          <p:nvPr/>
        </p:nvSpPr>
        <p:spPr bwMode="auto">
          <a:xfrm>
            <a:off x="4857118" y="2730520"/>
            <a:ext cx="2415395" cy="24153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38100">
            <a:solidFill>
              <a:srgbClr val="DE29A5"/>
            </a:solidFill>
          </a:ln>
        </p:spPr>
        <p:txBody>
          <a:bodyPr lIns="0" tIns="0" rIns="0" bIns="0"/>
          <a:lstStyle/>
          <a:p>
            <a:endParaRPr lang="en-US">
              <a:latin typeface="Palatino Linotype" panose="0204050205050503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3095" y="3579235"/>
            <a:ext cx="1754372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TEXTILE PRINTERS</a:t>
            </a:r>
            <a:endParaRPr lang="en-US" sz="14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76685" y="3926960"/>
            <a:ext cx="1995684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Sublimation and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Direct </a:t>
            </a:r>
            <a:r>
              <a:rPr lang="en-US" sz="12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to 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Fabric Printing Solution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70283" y="1181118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7006" y="2522861"/>
            <a:ext cx="1754372" cy="3447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spc="200" dirty="0" smtClean="0">
                <a:latin typeface="Palatino Linotype" panose="02040502050505030304" pitchFamily="18" charset="0"/>
                <a:ea typeface="Titillium" charset="0"/>
                <a:cs typeface="Titillium" charset="0"/>
              </a:rPr>
              <a:t>SCREEN PRINTERS</a:t>
            </a:r>
            <a:endParaRPr lang="en-US" sz="1400" b="1" spc="200" dirty="0"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0639" y="2868830"/>
            <a:ext cx="1995684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Computer to Screen (</a:t>
            </a:r>
            <a:r>
              <a:rPr lang="en-US" sz="1200" dirty="0" err="1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CtS</a:t>
            </a:r>
            <a:r>
              <a:rPr lang="en-US" sz="1200" dirty="0" smtClean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rPr>
              <a:t>) Systems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Palatino Linotype" panose="02040502050505030304" pitchFamily="18" charset="0"/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747" y="432784"/>
            <a:ext cx="9260541" cy="1060263"/>
          </a:xfrm>
        </p:spPr>
        <p:txBody>
          <a:bodyPr/>
          <a:lstStyle/>
          <a:p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Our Brands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</a:b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building brands customers can trust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0627" y="2750992"/>
            <a:ext cx="1995684" cy="710650"/>
            <a:chOff x="2428437" y="4749588"/>
            <a:chExt cx="1995684" cy="710650"/>
          </a:xfrm>
        </p:grpSpPr>
        <p:sp>
          <p:nvSpPr>
            <p:cNvPr id="12" name="TextBox 11"/>
            <p:cNvSpPr txBox="1"/>
            <p:nvPr/>
          </p:nvSpPr>
          <p:spPr>
            <a:xfrm>
              <a:off x="2428437" y="4813907"/>
              <a:ext cx="1995684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Laser Cutting and Engraving Systems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980745" y="2750992"/>
            <a:ext cx="1995684" cy="710650"/>
            <a:chOff x="2428437" y="4749588"/>
            <a:chExt cx="1995684" cy="710650"/>
          </a:xfrm>
        </p:grpSpPr>
        <p:sp>
          <p:nvSpPr>
            <p:cNvPr id="16" name="TextBox 15"/>
            <p:cNvSpPr txBox="1"/>
            <p:nvPr/>
          </p:nvSpPr>
          <p:spPr>
            <a:xfrm>
              <a:off x="2428437" y="4813907"/>
              <a:ext cx="1995684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Print Finishing Solutions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240863" y="2750992"/>
            <a:ext cx="1995684" cy="387484"/>
            <a:chOff x="2428437" y="4749588"/>
            <a:chExt cx="1995684" cy="387484"/>
          </a:xfrm>
        </p:grpSpPr>
        <p:sp>
          <p:nvSpPr>
            <p:cNvPr id="20" name="TextBox 19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Paper </a:t>
              </a: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Cutting Solutions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500981" y="2750705"/>
            <a:ext cx="1995684" cy="710650"/>
            <a:chOff x="2428437" y="4749588"/>
            <a:chExt cx="1995684" cy="710650"/>
          </a:xfrm>
        </p:grpSpPr>
        <p:sp>
          <p:nvSpPr>
            <p:cNvPr id="24" name="TextBox 23"/>
            <p:cNvSpPr txBox="1"/>
            <p:nvPr/>
          </p:nvSpPr>
          <p:spPr>
            <a:xfrm>
              <a:off x="2428437" y="4813907"/>
              <a:ext cx="1995684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Digital UV and Varnish </a:t>
              </a: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Systems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761099" y="2750705"/>
            <a:ext cx="1995684" cy="710650"/>
            <a:chOff x="2428437" y="4749588"/>
            <a:chExt cx="1995684" cy="710650"/>
          </a:xfrm>
        </p:grpSpPr>
        <p:sp>
          <p:nvSpPr>
            <p:cNvPr id="43" name="TextBox 42"/>
            <p:cNvSpPr txBox="1"/>
            <p:nvPr/>
          </p:nvSpPr>
          <p:spPr>
            <a:xfrm>
              <a:off x="2428437" y="4813907"/>
              <a:ext cx="1995684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Hydraulic </a:t>
              </a: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Paper </a:t>
              </a: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Cutters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36495" y="4884737"/>
            <a:ext cx="1995684" cy="387484"/>
            <a:chOff x="2428437" y="4749588"/>
            <a:chExt cx="1995684" cy="387484"/>
          </a:xfrm>
        </p:grpSpPr>
        <p:sp>
          <p:nvSpPr>
            <p:cNvPr id="46" name="TextBox 45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Gravure Engravers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896613" y="4884737"/>
            <a:ext cx="1995684" cy="1033815"/>
            <a:chOff x="2428437" y="4749588"/>
            <a:chExt cx="1995684" cy="1033815"/>
          </a:xfrm>
        </p:grpSpPr>
        <p:sp>
          <p:nvSpPr>
            <p:cNvPr id="49" name="TextBox 48"/>
            <p:cNvSpPr txBox="1"/>
            <p:nvPr/>
          </p:nvSpPr>
          <p:spPr>
            <a:xfrm>
              <a:off x="2428437" y="4813907"/>
              <a:ext cx="1995684" cy="969496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Industrial </a:t>
              </a: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Inkjet Systems </a:t>
              </a: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and Brand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Protection Solutions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5156731" y="4879999"/>
            <a:ext cx="1995684" cy="387484"/>
            <a:chOff x="2428437" y="4749588"/>
            <a:chExt cx="1995684" cy="387484"/>
          </a:xfrm>
        </p:grpSpPr>
        <p:sp>
          <p:nvSpPr>
            <p:cNvPr id="52" name="TextBox 51"/>
            <p:cNvSpPr txBox="1"/>
            <p:nvPr/>
          </p:nvSpPr>
          <p:spPr>
            <a:xfrm>
              <a:off x="2428437" y="4813907"/>
              <a:ext cx="1995684" cy="323165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3D Printing Services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416849" y="4879999"/>
            <a:ext cx="1995684" cy="710650"/>
            <a:chOff x="2428437" y="4749588"/>
            <a:chExt cx="1995684" cy="710650"/>
          </a:xfrm>
        </p:grpSpPr>
        <p:sp>
          <p:nvSpPr>
            <p:cNvPr id="55" name="TextBox 54"/>
            <p:cNvSpPr txBox="1"/>
            <p:nvPr/>
          </p:nvSpPr>
          <p:spPr>
            <a:xfrm>
              <a:off x="2428437" y="4813907"/>
              <a:ext cx="1995684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Signage and Industrial Printing </a:t>
              </a:r>
              <a:r>
                <a:rPr lang="en-US" sz="1400" dirty="0" smtClean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Solutions</a:t>
              </a:r>
              <a:endParaRPr lang="en-US" sz="1400" dirty="0">
                <a:solidFill>
                  <a:schemeClr val="tx1">
                    <a:alpha val="60000"/>
                  </a:schemeClr>
                </a:solidFill>
                <a:latin typeface="Palatino Linotype" panose="02040502050505030304" pitchFamily="18" charset="0"/>
                <a:ea typeface="Titillium" charset="0"/>
                <a:cs typeface="Titillium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9676967" y="4879999"/>
            <a:ext cx="1995684" cy="710650"/>
            <a:chOff x="2428437" y="4749588"/>
            <a:chExt cx="1995684" cy="710650"/>
          </a:xfrm>
        </p:grpSpPr>
        <p:sp>
          <p:nvSpPr>
            <p:cNvPr id="58" name="TextBox 57"/>
            <p:cNvSpPr txBox="1"/>
            <p:nvPr/>
          </p:nvSpPr>
          <p:spPr>
            <a:xfrm>
              <a:off x="2428437" y="4813907"/>
              <a:ext cx="1995684" cy="64633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alpha val="60000"/>
                    </a:schemeClr>
                  </a:solidFill>
                  <a:latin typeface="Palatino Linotype" panose="02040502050505030304" pitchFamily="18" charset="0"/>
                  <a:ea typeface="Titillium" charset="0"/>
                  <a:cs typeface="Titillium" charset="0"/>
                </a:rPr>
                <a:t>Specialized BOPP Lamination Films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83" y="1857112"/>
            <a:ext cx="1683633" cy="65648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35" y="1948178"/>
            <a:ext cx="1825432" cy="45635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2" y="4153456"/>
            <a:ext cx="1565373" cy="31193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974" y="3987463"/>
            <a:ext cx="1132959" cy="68729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84" y="3954367"/>
            <a:ext cx="1718975" cy="75348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75" y="4153456"/>
            <a:ext cx="1581030" cy="29307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978" y="4097556"/>
            <a:ext cx="2024397" cy="40487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52" y="1955298"/>
            <a:ext cx="1591468" cy="51157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04" y="2028670"/>
            <a:ext cx="2225109" cy="51264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86" y="1973043"/>
            <a:ext cx="1502982" cy="408094"/>
          </a:xfrm>
          <a:prstGeom prst="rect">
            <a:avLst/>
          </a:prstGeom>
        </p:spPr>
      </p:pic>
      <p:cxnSp>
        <p:nvCxnSpPr>
          <p:cNvPr id="70" name="Straight Connector 69"/>
          <p:cNvCxnSpPr/>
          <p:nvPr/>
        </p:nvCxnSpPr>
        <p:spPr>
          <a:xfrm>
            <a:off x="606859" y="151030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7842</TotalTime>
  <Words>725</Words>
  <Application>Microsoft Office PowerPoint</Application>
  <PresentationFormat>Widescreen</PresentationFormat>
  <Paragraphs>219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Palatino Linotype</vt:lpstr>
      <vt:lpstr>Source Sans Pro</vt:lpstr>
      <vt:lpstr>Titillium</vt:lpstr>
      <vt:lpstr>Titillium Light</vt:lpstr>
      <vt:lpstr>Office Theme</vt:lpstr>
      <vt:lpstr>1_Office Theme</vt:lpstr>
      <vt:lpstr>PowerPoint Presentation</vt:lpstr>
      <vt:lpstr>Fast Facts</vt:lpstr>
      <vt:lpstr>PowerPoint Presentation</vt:lpstr>
      <vt:lpstr>PowerPoint Presentation</vt:lpstr>
      <vt:lpstr>Abundant Product Portfolio</vt:lpstr>
      <vt:lpstr>Abundant Product Portfolio</vt:lpstr>
      <vt:lpstr>Abundant Product Portfolio</vt:lpstr>
      <vt:lpstr>Segments We Serve</vt:lpstr>
      <vt:lpstr>Our Brands building brands customers can trust</vt:lpstr>
      <vt:lpstr>Our Alliances partnering with the best</vt:lpstr>
      <vt:lpstr>Our Alliances partnering with the best</vt:lpstr>
      <vt:lpstr>Quality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AVATAR 2</dc:creator>
  <cp:lastModifiedBy>Akash Kumar</cp:lastModifiedBy>
  <cp:revision>123</cp:revision>
  <dcterms:created xsi:type="dcterms:W3CDTF">2018-04-11T07:45:09Z</dcterms:created>
  <dcterms:modified xsi:type="dcterms:W3CDTF">2018-10-08T08:30:24Z</dcterms:modified>
</cp:coreProperties>
</file>